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2" d="100"/>
          <a:sy n="62" d="100"/>
        </p:scale>
        <p:origin x="80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FCB091-5DC1-5E8A-8F0D-8AC8CB0218F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F51179C3-ED72-36D6-5959-D7C9DC56706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90D435DA-E417-BD4A-3EEA-081B356A731F}"/>
              </a:ext>
            </a:extLst>
          </p:cNvPr>
          <p:cNvSpPr>
            <a:spLocks noGrp="1"/>
          </p:cNvSpPr>
          <p:nvPr>
            <p:ph type="dt" sz="half" idx="10"/>
          </p:nvPr>
        </p:nvSpPr>
        <p:spPr/>
        <p:txBody>
          <a:bodyPr/>
          <a:lstStyle/>
          <a:p>
            <a:fld id="{2D4C2E65-7A87-4D5A-B39C-0494EF21902C}" type="datetimeFigureOut">
              <a:rPr lang="en-IN" smtClean="0"/>
              <a:t>09-07-2023</a:t>
            </a:fld>
            <a:endParaRPr lang="en-IN"/>
          </a:p>
        </p:txBody>
      </p:sp>
      <p:sp>
        <p:nvSpPr>
          <p:cNvPr id="5" name="Footer Placeholder 4">
            <a:extLst>
              <a:ext uri="{FF2B5EF4-FFF2-40B4-BE49-F238E27FC236}">
                <a16:creationId xmlns:a16="http://schemas.microsoft.com/office/drawing/2014/main" id="{49625151-5C7C-DFBF-885E-A2E30FF62FED}"/>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E1EF4D0C-05D2-AE19-9565-76A44B41ABEA}"/>
              </a:ext>
            </a:extLst>
          </p:cNvPr>
          <p:cNvSpPr>
            <a:spLocks noGrp="1"/>
          </p:cNvSpPr>
          <p:nvPr>
            <p:ph type="sldNum" sz="quarter" idx="12"/>
          </p:nvPr>
        </p:nvSpPr>
        <p:spPr/>
        <p:txBody>
          <a:bodyPr/>
          <a:lstStyle/>
          <a:p>
            <a:fld id="{5439490E-7931-400A-972C-52A3BE084126}" type="slidenum">
              <a:rPr lang="en-IN" smtClean="0"/>
              <a:t>‹#›</a:t>
            </a:fld>
            <a:endParaRPr lang="en-IN"/>
          </a:p>
        </p:txBody>
      </p:sp>
    </p:spTree>
    <p:extLst>
      <p:ext uri="{BB962C8B-B14F-4D97-AF65-F5344CB8AC3E}">
        <p14:creationId xmlns:p14="http://schemas.microsoft.com/office/powerpoint/2010/main" val="7276039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8376EF-7C60-6818-0E26-B349E4B1247F}"/>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65F5B7FC-AAE8-8DE4-9CCB-F71855CAFF3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47C934AD-A88B-135C-FB41-7CF50995C840}"/>
              </a:ext>
            </a:extLst>
          </p:cNvPr>
          <p:cNvSpPr>
            <a:spLocks noGrp="1"/>
          </p:cNvSpPr>
          <p:nvPr>
            <p:ph type="dt" sz="half" idx="10"/>
          </p:nvPr>
        </p:nvSpPr>
        <p:spPr/>
        <p:txBody>
          <a:bodyPr/>
          <a:lstStyle/>
          <a:p>
            <a:fld id="{2D4C2E65-7A87-4D5A-B39C-0494EF21902C}" type="datetimeFigureOut">
              <a:rPr lang="en-IN" smtClean="0"/>
              <a:t>09-07-2023</a:t>
            </a:fld>
            <a:endParaRPr lang="en-IN"/>
          </a:p>
        </p:txBody>
      </p:sp>
      <p:sp>
        <p:nvSpPr>
          <p:cNvPr id="5" name="Footer Placeholder 4">
            <a:extLst>
              <a:ext uri="{FF2B5EF4-FFF2-40B4-BE49-F238E27FC236}">
                <a16:creationId xmlns:a16="http://schemas.microsoft.com/office/drawing/2014/main" id="{219F0975-E697-73A6-6D43-6D52BF36BEB4}"/>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B94B0523-9F92-2822-910F-F99351E50B8D}"/>
              </a:ext>
            </a:extLst>
          </p:cNvPr>
          <p:cNvSpPr>
            <a:spLocks noGrp="1"/>
          </p:cNvSpPr>
          <p:nvPr>
            <p:ph type="sldNum" sz="quarter" idx="12"/>
          </p:nvPr>
        </p:nvSpPr>
        <p:spPr/>
        <p:txBody>
          <a:bodyPr/>
          <a:lstStyle/>
          <a:p>
            <a:fld id="{5439490E-7931-400A-972C-52A3BE084126}" type="slidenum">
              <a:rPr lang="en-IN" smtClean="0"/>
              <a:t>‹#›</a:t>
            </a:fld>
            <a:endParaRPr lang="en-IN"/>
          </a:p>
        </p:txBody>
      </p:sp>
    </p:spTree>
    <p:extLst>
      <p:ext uri="{BB962C8B-B14F-4D97-AF65-F5344CB8AC3E}">
        <p14:creationId xmlns:p14="http://schemas.microsoft.com/office/powerpoint/2010/main" val="41876516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FAE86C2-97DF-5B26-013A-072299E228C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36E8B01F-1B3B-4967-6124-D53F6C2B9C3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675E6C6F-4A2F-647A-8998-EA43C6A3F15B}"/>
              </a:ext>
            </a:extLst>
          </p:cNvPr>
          <p:cNvSpPr>
            <a:spLocks noGrp="1"/>
          </p:cNvSpPr>
          <p:nvPr>
            <p:ph type="dt" sz="half" idx="10"/>
          </p:nvPr>
        </p:nvSpPr>
        <p:spPr/>
        <p:txBody>
          <a:bodyPr/>
          <a:lstStyle/>
          <a:p>
            <a:fld id="{2D4C2E65-7A87-4D5A-B39C-0494EF21902C}" type="datetimeFigureOut">
              <a:rPr lang="en-IN" smtClean="0"/>
              <a:t>09-07-2023</a:t>
            </a:fld>
            <a:endParaRPr lang="en-IN"/>
          </a:p>
        </p:txBody>
      </p:sp>
      <p:sp>
        <p:nvSpPr>
          <p:cNvPr id="5" name="Footer Placeholder 4">
            <a:extLst>
              <a:ext uri="{FF2B5EF4-FFF2-40B4-BE49-F238E27FC236}">
                <a16:creationId xmlns:a16="http://schemas.microsoft.com/office/drawing/2014/main" id="{9B9479AC-6532-D30E-5684-5C60ECBD7475}"/>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21D235F7-3E17-9EDB-5238-AE16F18C860B}"/>
              </a:ext>
            </a:extLst>
          </p:cNvPr>
          <p:cNvSpPr>
            <a:spLocks noGrp="1"/>
          </p:cNvSpPr>
          <p:nvPr>
            <p:ph type="sldNum" sz="quarter" idx="12"/>
          </p:nvPr>
        </p:nvSpPr>
        <p:spPr/>
        <p:txBody>
          <a:bodyPr/>
          <a:lstStyle/>
          <a:p>
            <a:fld id="{5439490E-7931-400A-972C-52A3BE084126}" type="slidenum">
              <a:rPr lang="en-IN" smtClean="0"/>
              <a:t>‹#›</a:t>
            </a:fld>
            <a:endParaRPr lang="en-IN"/>
          </a:p>
        </p:txBody>
      </p:sp>
    </p:spTree>
    <p:extLst>
      <p:ext uri="{BB962C8B-B14F-4D97-AF65-F5344CB8AC3E}">
        <p14:creationId xmlns:p14="http://schemas.microsoft.com/office/powerpoint/2010/main" val="30348918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D4F30B-C7EF-4E13-1EA2-F65FF66E2777}"/>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1FB3E3A3-F429-E0E7-8C2A-48ADB642B01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93C30BC3-8BF2-66A7-6151-7C26E9827D78}"/>
              </a:ext>
            </a:extLst>
          </p:cNvPr>
          <p:cNvSpPr>
            <a:spLocks noGrp="1"/>
          </p:cNvSpPr>
          <p:nvPr>
            <p:ph type="dt" sz="half" idx="10"/>
          </p:nvPr>
        </p:nvSpPr>
        <p:spPr/>
        <p:txBody>
          <a:bodyPr/>
          <a:lstStyle/>
          <a:p>
            <a:fld id="{2D4C2E65-7A87-4D5A-B39C-0494EF21902C}" type="datetimeFigureOut">
              <a:rPr lang="en-IN" smtClean="0"/>
              <a:t>09-07-2023</a:t>
            </a:fld>
            <a:endParaRPr lang="en-IN"/>
          </a:p>
        </p:txBody>
      </p:sp>
      <p:sp>
        <p:nvSpPr>
          <p:cNvPr id="5" name="Footer Placeholder 4">
            <a:extLst>
              <a:ext uri="{FF2B5EF4-FFF2-40B4-BE49-F238E27FC236}">
                <a16:creationId xmlns:a16="http://schemas.microsoft.com/office/drawing/2014/main" id="{AD2DBE2A-2BD7-EDD5-7E1A-99A9CA5CFC45}"/>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F33D7C41-63CA-9299-5CC1-042190226B7C}"/>
              </a:ext>
            </a:extLst>
          </p:cNvPr>
          <p:cNvSpPr>
            <a:spLocks noGrp="1"/>
          </p:cNvSpPr>
          <p:nvPr>
            <p:ph type="sldNum" sz="quarter" idx="12"/>
          </p:nvPr>
        </p:nvSpPr>
        <p:spPr/>
        <p:txBody>
          <a:bodyPr/>
          <a:lstStyle/>
          <a:p>
            <a:fld id="{5439490E-7931-400A-972C-52A3BE084126}" type="slidenum">
              <a:rPr lang="en-IN" smtClean="0"/>
              <a:t>‹#›</a:t>
            </a:fld>
            <a:endParaRPr lang="en-IN"/>
          </a:p>
        </p:txBody>
      </p:sp>
    </p:spTree>
    <p:extLst>
      <p:ext uri="{BB962C8B-B14F-4D97-AF65-F5344CB8AC3E}">
        <p14:creationId xmlns:p14="http://schemas.microsoft.com/office/powerpoint/2010/main" val="8727605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1E87AF-69D4-1C05-6A8E-B25EDA6B30B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ADB492F3-0293-91E8-3A82-EC8D639B932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A98A89B-FCEE-D78F-E017-01D3D26B4262}"/>
              </a:ext>
            </a:extLst>
          </p:cNvPr>
          <p:cNvSpPr>
            <a:spLocks noGrp="1"/>
          </p:cNvSpPr>
          <p:nvPr>
            <p:ph type="dt" sz="half" idx="10"/>
          </p:nvPr>
        </p:nvSpPr>
        <p:spPr/>
        <p:txBody>
          <a:bodyPr/>
          <a:lstStyle/>
          <a:p>
            <a:fld id="{2D4C2E65-7A87-4D5A-B39C-0494EF21902C}" type="datetimeFigureOut">
              <a:rPr lang="en-IN" smtClean="0"/>
              <a:t>09-07-2023</a:t>
            </a:fld>
            <a:endParaRPr lang="en-IN"/>
          </a:p>
        </p:txBody>
      </p:sp>
      <p:sp>
        <p:nvSpPr>
          <p:cNvPr id="5" name="Footer Placeholder 4">
            <a:extLst>
              <a:ext uri="{FF2B5EF4-FFF2-40B4-BE49-F238E27FC236}">
                <a16:creationId xmlns:a16="http://schemas.microsoft.com/office/drawing/2014/main" id="{6ACCC961-96A5-7550-3D03-E58225E7696F}"/>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9444D844-873F-ADA7-4EBF-C1DD9475D535}"/>
              </a:ext>
            </a:extLst>
          </p:cNvPr>
          <p:cNvSpPr>
            <a:spLocks noGrp="1"/>
          </p:cNvSpPr>
          <p:nvPr>
            <p:ph type="sldNum" sz="quarter" idx="12"/>
          </p:nvPr>
        </p:nvSpPr>
        <p:spPr/>
        <p:txBody>
          <a:bodyPr/>
          <a:lstStyle/>
          <a:p>
            <a:fld id="{5439490E-7931-400A-972C-52A3BE084126}" type="slidenum">
              <a:rPr lang="en-IN" smtClean="0"/>
              <a:t>‹#›</a:t>
            </a:fld>
            <a:endParaRPr lang="en-IN"/>
          </a:p>
        </p:txBody>
      </p:sp>
    </p:spTree>
    <p:extLst>
      <p:ext uri="{BB962C8B-B14F-4D97-AF65-F5344CB8AC3E}">
        <p14:creationId xmlns:p14="http://schemas.microsoft.com/office/powerpoint/2010/main" val="5968470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42A6A8-7A1B-659A-C49A-202A486B5B5D}"/>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52E12D74-F787-58E6-0EF9-BAFF563DBA1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9C469C8A-A684-7922-7213-10326C1AB59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CAA0C0C4-568D-94B2-8F6A-5EA5E3D07EDE}"/>
              </a:ext>
            </a:extLst>
          </p:cNvPr>
          <p:cNvSpPr>
            <a:spLocks noGrp="1"/>
          </p:cNvSpPr>
          <p:nvPr>
            <p:ph type="dt" sz="half" idx="10"/>
          </p:nvPr>
        </p:nvSpPr>
        <p:spPr/>
        <p:txBody>
          <a:bodyPr/>
          <a:lstStyle/>
          <a:p>
            <a:fld id="{2D4C2E65-7A87-4D5A-B39C-0494EF21902C}" type="datetimeFigureOut">
              <a:rPr lang="en-IN" smtClean="0"/>
              <a:t>09-07-2023</a:t>
            </a:fld>
            <a:endParaRPr lang="en-IN"/>
          </a:p>
        </p:txBody>
      </p:sp>
      <p:sp>
        <p:nvSpPr>
          <p:cNvPr id="6" name="Footer Placeholder 5">
            <a:extLst>
              <a:ext uri="{FF2B5EF4-FFF2-40B4-BE49-F238E27FC236}">
                <a16:creationId xmlns:a16="http://schemas.microsoft.com/office/drawing/2014/main" id="{F25079E2-3D10-9540-B117-6C7558863CC3}"/>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D19B7F0B-E779-B45D-D256-0F1D49F511F7}"/>
              </a:ext>
            </a:extLst>
          </p:cNvPr>
          <p:cNvSpPr>
            <a:spLocks noGrp="1"/>
          </p:cNvSpPr>
          <p:nvPr>
            <p:ph type="sldNum" sz="quarter" idx="12"/>
          </p:nvPr>
        </p:nvSpPr>
        <p:spPr/>
        <p:txBody>
          <a:bodyPr/>
          <a:lstStyle/>
          <a:p>
            <a:fld id="{5439490E-7931-400A-972C-52A3BE084126}" type="slidenum">
              <a:rPr lang="en-IN" smtClean="0"/>
              <a:t>‹#›</a:t>
            </a:fld>
            <a:endParaRPr lang="en-IN"/>
          </a:p>
        </p:txBody>
      </p:sp>
    </p:spTree>
    <p:extLst>
      <p:ext uri="{BB962C8B-B14F-4D97-AF65-F5344CB8AC3E}">
        <p14:creationId xmlns:p14="http://schemas.microsoft.com/office/powerpoint/2010/main" val="32866895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13696E-9892-E385-7C41-E8B6F68FB738}"/>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C997D3AC-3C3F-4B49-4F57-D9B2B816019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74AB47B-DECE-673B-C0EB-FEAB097C2AC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3C999641-EBB0-8185-B437-0398778EC3D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8E3ADBF-5688-F23C-5F78-2FFD2198C66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A82A0D2F-0425-D375-DF69-EA32B2B7B2CC}"/>
              </a:ext>
            </a:extLst>
          </p:cNvPr>
          <p:cNvSpPr>
            <a:spLocks noGrp="1"/>
          </p:cNvSpPr>
          <p:nvPr>
            <p:ph type="dt" sz="half" idx="10"/>
          </p:nvPr>
        </p:nvSpPr>
        <p:spPr/>
        <p:txBody>
          <a:bodyPr/>
          <a:lstStyle/>
          <a:p>
            <a:fld id="{2D4C2E65-7A87-4D5A-B39C-0494EF21902C}" type="datetimeFigureOut">
              <a:rPr lang="en-IN" smtClean="0"/>
              <a:t>09-07-2023</a:t>
            </a:fld>
            <a:endParaRPr lang="en-IN"/>
          </a:p>
        </p:txBody>
      </p:sp>
      <p:sp>
        <p:nvSpPr>
          <p:cNvPr id="8" name="Footer Placeholder 7">
            <a:extLst>
              <a:ext uri="{FF2B5EF4-FFF2-40B4-BE49-F238E27FC236}">
                <a16:creationId xmlns:a16="http://schemas.microsoft.com/office/drawing/2014/main" id="{E1A2853A-2057-78AA-FD09-5302641AB890}"/>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0ED47E6D-86D2-2041-C1FB-DFB2FCE54ED0}"/>
              </a:ext>
            </a:extLst>
          </p:cNvPr>
          <p:cNvSpPr>
            <a:spLocks noGrp="1"/>
          </p:cNvSpPr>
          <p:nvPr>
            <p:ph type="sldNum" sz="quarter" idx="12"/>
          </p:nvPr>
        </p:nvSpPr>
        <p:spPr/>
        <p:txBody>
          <a:bodyPr/>
          <a:lstStyle/>
          <a:p>
            <a:fld id="{5439490E-7931-400A-972C-52A3BE084126}" type="slidenum">
              <a:rPr lang="en-IN" smtClean="0"/>
              <a:t>‹#›</a:t>
            </a:fld>
            <a:endParaRPr lang="en-IN"/>
          </a:p>
        </p:txBody>
      </p:sp>
    </p:spTree>
    <p:extLst>
      <p:ext uri="{BB962C8B-B14F-4D97-AF65-F5344CB8AC3E}">
        <p14:creationId xmlns:p14="http://schemas.microsoft.com/office/powerpoint/2010/main" val="40929612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7B58B-1BE3-DBAD-2338-EE1246DEB3C1}"/>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66FC4F8E-21BC-21DF-93C7-5C8D700EFD7F}"/>
              </a:ext>
            </a:extLst>
          </p:cNvPr>
          <p:cNvSpPr>
            <a:spLocks noGrp="1"/>
          </p:cNvSpPr>
          <p:nvPr>
            <p:ph type="dt" sz="half" idx="10"/>
          </p:nvPr>
        </p:nvSpPr>
        <p:spPr/>
        <p:txBody>
          <a:bodyPr/>
          <a:lstStyle/>
          <a:p>
            <a:fld id="{2D4C2E65-7A87-4D5A-B39C-0494EF21902C}" type="datetimeFigureOut">
              <a:rPr lang="en-IN" smtClean="0"/>
              <a:t>09-07-2023</a:t>
            </a:fld>
            <a:endParaRPr lang="en-IN"/>
          </a:p>
        </p:txBody>
      </p:sp>
      <p:sp>
        <p:nvSpPr>
          <p:cNvPr id="4" name="Footer Placeholder 3">
            <a:extLst>
              <a:ext uri="{FF2B5EF4-FFF2-40B4-BE49-F238E27FC236}">
                <a16:creationId xmlns:a16="http://schemas.microsoft.com/office/drawing/2014/main" id="{5027F3A3-0A5A-E4B8-E836-5643C20B9559}"/>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E7E3D3F5-BD66-7C13-5485-6BD1511AB8EB}"/>
              </a:ext>
            </a:extLst>
          </p:cNvPr>
          <p:cNvSpPr>
            <a:spLocks noGrp="1"/>
          </p:cNvSpPr>
          <p:nvPr>
            <p:ph type="sldNum" sz="quarter" idx="12"/>
          </p:nvPr>
        </p:nvSpPr>
        <p:spPr/>
        <p:txBody>
          <a:bodyPr/>
          <a:lstStyle/>
          <a:p>
            <a:fld id="{5439490E-7931-400A-972C-52A3BE084126}" type="slidenum">
              <a:rPr lang="en-IN" smtClean="0"/>
              <a:t>‹#›</a:t>
            </a:fld>
            <a:endParaRPr lang="en-IN"/>
          </a:p>
        </p:txBody>
      </p:sp>
    </p:spTree>
    <p:extLst>
      <p:ext uri="{BB962C8B-B14F-4D97-AF65-F5344CB8AC3E}">
        <p14:creationId xmlns:p14="http://schemas.microsoft.com/office/powerpoint/2010/main" val="15180202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A1D85DC-632B-9F60-494B-7C8B6D62BA6F}"/>
              </a:ext>
            </a:extLst>
          </p:cNvPr>
          <p:cNvSpPr>
            <a:spLocks noGrp="1"/>
          </p:cNvSpPr>
          <p:nvPr>
            <p:ph type="dt" sz="half" idx="10"/>
          </p:nvPr>
        </p:nvSpPr>
        <p:spPr/>
        <p:txBody>
          <a:bodyPr/>
          <a:lstStyle/>
          <a:p>
            <a:fld id="{2D4C2E65-7A87-4D5A-B39C-0494EF21902C}" type="datetimeFigureOut">
              <a:rPr lang="en-IN" smtClean="0"/>
              <a:t>09-07-2023</a:t>
            </a:fld>
            <a:endParaRPr lang="en-IN"/>
          </a:p>
        </p:txBody>
      </p:sp>
      <p:sp>
        <p:nvSpPr>
          <p:cNvPr id="3" name="Footer Placeholder 2">
            <a:extLst>
              <a:ext uri="{FF2B5EF4-FFF2-40B4-BE49-F238E27FC236}">
                <a16:creationId xmlns:a16="http://schemas.microsoft.com/office/drawing/2014/main" id="{C61D0264-E067-731B-1669-D3176C0ECB73}"/>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8F143AB6-4FF9-DD5B-BB73-3AE71B9F0B75}"/>
              </a:ext>
            </a:extLst>
          </p:cNvPr>
          <p:cNvSpPr>
            <a:spLocks noGrp="1"/>
          </p:cNvSpPr>
          <p:nvPr>
            <p:ph type="sldNum" sz="quarter" idx="12"/>
          </p:nvPr>
        </p:nvSpPr>
        <p:spPr/>
        <p:txBody>
          <a:bodyPr/>
          <a:lstStyle/>
          <a:p>
            <a:fld id="{5439490E-7931-400A-972C-52A3BE084126}" type="slidenum">
              <a:rPr lang="en-IN" smtClean="0"/>
              <a:t>‹#›</a:t>
            </a:fld>
            <a:endParaRPr lang="en-IN"/>
          </a:p>
        </p:txBody>
      </p:sp>
    </p:spTree>
    <p:extLst>
      <p:ext uri="{BB962C8B-B14F-4D97-AF65-F5344CB8AC3E}">
        <p14:creationId xmlns:p14="http://schemas.microsoft.com/office/powerpoint/2010/main" val="40145236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92F5CB-F8E1-12B3-8111-8D6C6636BB7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B9623FDF-73D5-A155-979B-0A61A1B1B42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D3205DF8-3D8D-385B-A393-C915C51673F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69EA95E-9902-792C-417C-DC47C4561836}"/>
              </a:ext>
            </a:extLst>
          </p:cNvPr>
          <p:cNvSpPr>
            <a:spLocks noGrp="1"/>
          </p:cNvSpPr>
          <p:nvPr>
            <p:ph type="dt" sz="half" idx="10"/>
          </p:nvPr>
        </p:nvSpPr>
        <p:spPr/>
        <p:txBody>
          <a:bodyPr/>
          <a:lstStyle/>
          <a:p>
            <a:fld id="{2D4C2E65-7A87-4D5A-B39C-0494EF21902C}" type="datetimeFigureOut">
              <a:rPr lang="en-IN" smtClean="0"/>
              <a:t>09-07-2023</a:t>
            </a:fld>
            <a:endParaRPr lang="en-IN"/>
          </a:p>
        </p:txBody>
      </p:sp>
      <p:sp>
        <p:nvSpPr>
          <p:cNvPr id="6" name="Footer Placeholder 5">
            <a:extLst>
              <a:ext uri="{FF2B5EF4-FFF2-40B4-BE49-F238E27FC236}">
                <a16:creationId xmlns:a16="http://schemas.microsoft.com/office/drawing/2014/main" id="{2475072F-C7F1-B038-F4BE-886E876B36F2}"/>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E94D8916-0783-DA1C-6BA8-7E6CC94DF5B6}"/>
              </a:ext>
            </a:extLst>
          </p:cNvPr>
          <p:cNvSpPr>
            <a:spLocks noGrp="1"/>
          </p:cNvSpPr>
          <p:nvPr>
            <p:ph type="sldNum" sz="quarter" idx="12"/>
          </p:nvPr>
        </p:nvSpPr>
        <p:spPr/>
        <p:txBody>
          <a:bodyPr/>
          <a:lstStyle/>
          <a:p>
            <a:fld id="{5439490E-7931-400A-972C-52A3BE084126}" type="slidenum">
              <a:rPr lang="en-IN" smtClean="0"/>
              <a:t>‹#›</a:t>
            </a:fld>
            <a:endParaRPr lang="en-IN"/>
          </a:p>
        </p:txBody>
      </p:sp>
    </p:spTree>
    <p:extLst>
      <p:ext uri="{BB962C8B-B14F-4D97-AF65-F5344CB8AC3E}">
        <p14:creationId xmlns:p14="http://schemas.microsoft.com/office/powerpoint/2010/main" val="33753709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1E40A7-2583-CE0B-9DE8-F495D5FE2B4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C261291F-4000-9CD4-78B4-8C2A581DAB6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E04E3342-57A2-E1ED-2C29-4DDE53EACB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8D9C6DA-AC93-54DB-5466-BD1E3CD776C2}"/>
              </a:ext>
            </a:extLst>
          </p:cNvPr>
          <p:cNvSpPr>
            <a:spLocks noGrp="1"/>
          </p:cNvSpPr>
          <p:nvPr>
            <p:ph type="dt" sz="half" idx="10"/>
          </p:nvPr>
        </p:nvSpPr>
        <p:spPr/>
        <p:txBody>
          <a:bodyPr/>
          <a:lstStyle/>
          <a:p>
            <a:fld id="{2D4C2E65-7A87-4D5A-B39C-0494EF21902C}" type="datetimeFigureOut">
              <a:rPr lang="en-IN" smtClean="0"/>
              <a:t>09-07-2023</a:t>
            </a:fld>
            <a:endParaRPr lang="en-IN"/>
          </a:p>
        </p:txBody>
      </p:sp>
      <p:sp>
        <p:nvSpPr>
          <p:cNvPr id="6" name="Footer Placeholder 5">
            <a:extLst>
              <a:ext uri="{FF2B5EF4-FFF2-40B4-BE49-F238E27FC236}">
                <a16:creationId xmlns:a16="http://schemas.microsoft.com/office/drawing/2014/main" id="{1E4605A6-D43B-A34D-33A5-24933C7D6043}"/>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A1694B28-BDD1-529D-FBCE-EDEC556FD730}"/>
              </a:ext>
            </a:extLst>
          </p:cNvPr>
          <p:cNvSpPr>
            <a:spLocks noGrp="1"/>
          </p:cNvSpPr>
          <p:nvPr>
            <p:ph type="sldNum" sz="quarter" idx="12"/>
          </p:nvPr>
        </p:nvSpPr>
        <p:spPr/>
        <p:txBody>
          <a:bodyPr/>
          <a:lstStyle/>
          <a:p>
            <a:fld id="{5439490E-7931-400A-972C-52A3BE084126}" type="slidenum">
              <a:rPr lang="en-IN" smtClean="0"/>
              <a:t>‹#›</a:t>
            </a:fld>
            <a:endParaRPr lang="en-IN"/>
          </a:p>
        </p:txBody>
      </p:sp>
    </p:spTree>
    <p:extLst>
      <p:ext uri="{BB962C8B-B14F-4D97-AF65-F5344CB8AC3E}">
        <p14:creationId xmlns:p14="http://schemas.microsoft.com/office/powerpoint/2010/main" val="1674313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853BD3B-870B-700C-C123-413C66F3FE8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183B93D1-6222-7AA1-33AB-85A5701ECC1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C3175512-CE95-9F34-76F2-0B704316A3E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4C2E65-7A87-4D5A-B39C-0494EF21902C}" type="datetimeFigureOut">
              <a:rPr lang="en-IN" smtClean="0"/>
              <a:t>09-07-2023</a:t>
            </a:fld>
            <a:endParaRPr lang="en-IN"/>
          </a:p>
        </p:txBody>
      </p:sp>
      <p:sp>
        <p:nvSpPr>
          <p:cNvPr id="5" name="Footer Placeholder 4">
            <a:extLst>
              <a:ext uri="{FF2B5EF4-FFF2-40B4-BE49-F238E27FC236}">
                <a16:creationId xmlns:a16="http://schemas.microsoft.com/office/drawing/2014/main" id="{C0BD3D68-3066-D3CE-1F31-D1696B587E8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6326409C-9EAE-966D-5222-EEA62B54E48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39490E-7931-400A-972C-52A3BE084126}" type="slidenum">
              <a:rPr lang="en-IN" smtClean="0"/>
              <a:t>‹#›</a:t>
            </a:fld>
            <a:endParaRPr lang="en-IN"/>
          </a:p>
        </p:txBody>
      </p:sp>
    </p:spTree>
    <p:extLst>
      <p:ext uri="{BB962C8B-B14F-4D97-AF65-F5344CB8AC3E}">
        <p14:creationId xmlns:p14="http://schemas.microsoft.com/office/powerpoint/2010/main" val="21956639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1D4EB35-201A-5A99-9974-B9B7450CD559}"/>
              </a:ext>
            </a:extLst>
          </p:cNvPr>
          <p:cNvSpPr txBox="1"/>
          <p:nvPr/>
        </p:nvSpPr>
        <p:spPr>
          <a:xfrm>
            <a:off x="1397285" y="2468844"/>
            <a:ext cx="9894013" cy="2554545"/>
          </a:xfrm>
          <a:prstGeom prst="rect">
            <a:avLst/>
          </a:prstGeom>
          <a:noFill/>
        </p:spPr>
        <p:txBody>
          <a:bodyPr wrap="square" rtlCol="0">
            <a:spAutoFit/>
          </a:bodyPr>
          <a:lstStyle/>
          <a:p>
            <a:pPr algn="ctr"/>
            <a:r>
              <a:rPr lang="en-US" sz="2000" b="1" i="1" dirty="0">
                <a:latin typeface="Arial" panose="020B0604020202020204" pitchFamily="34" charset="0"/>
                <a:cs typeface="Arial" panose="020B0604020202020204" pitchFamily="34" charset="0"/>
              </a:rPr>
              <a:t>TOPIC –</a:t>
            </a:r>
            <a:r>
              <a:rPr lang="en-US" sz="2000" b="1" i="1" dirty="0">
                <a:solidFill>
                  <a:schemeClr val="accent1"/>
                </a:solidFill>
                <a:latin typeface="Arial" panose="020B0604020202020204" pitchFamily="34" charset="0"/>
                <a:cs typeface="Arial" panose="020B0604020202020204" pitchFamily="34" charset="0"/>
              </a:rPr>
              <a:t>FISCAL POLICY</a:t>
            </a:r>
          </a:p>
          <a:p>
            <a:pPr algn="ctr"/>
            <a:endParaRPr lang="en-US" sz="2000" b="1" i="1" dirty="0">
              <a:solidFill>
                <a:schemeClr val="accent1"/>
              </a:solidFill>
              <a:latin typeface="Arial" panose="020B0604020202020204" pitchFamily="34" charset="0"/>
              <a:cs typeface="Arial" panose="020B0604020202020204" pitchFamily="34" charset="0"/>
            </a:endParaRPr>
          </a:p>
          <a:p>
            <a:r>
              <a:rPr lang="en-US" sz="2000" b="1" dirty="0">
                <a:latin typeface="Arial" panose="020B0604020202020204" pitchFamily="34" charset="0"/>
                <a:cs typeface="Arial" panose="020B0604020202020204" pitchFamily="34" charset="0"/>
              </a:rPr>
              <a:t>        YEAR- THIRD	SEMESTER-6    SESSION -2022-2023</a:t>
            </a:r>
          </a:p>
          <a:p>
            <a:endParaRPr lang="en-US" sz="2000" b="1" dirty="0">
              <a:latin typeface="Arial" panose="020B0604020202020204" pitchFamily="34" charset="0"/>
              <a:cs typeface="Arial" panose="020B0604020202020204" pitchFamily="34" charset="0"/>
            </a:endParaRPr>
          </a:p>
          <a:p>
            <a:endParaRPr lang="en-US" sz="2000" b="1" dirty="0">
              <a:latin typeface="Arial" panose="020B0604020202020204" pitchFamily="34" charset="0"/>
              <a:cs typeface="Arial" panose="020B0604020202020204" pitchFamily="34" charset="0"/>
            </a:endParaRPr>
          </a:p>
          <a:p>
            <a:endParaRPr lang="en-US" sz="2000" b="1" dirty="0">
              <a:latin typeface="Arial" panose="020B0604020202020204" pitchFamily="34" charset="0"/>
              <a:cs typeface="Arial" panose="020B0604020202020204" pitchFamily="34" charset="0"/>
            </a:endParaRPr>
          </a:p>
          <a:p>
            <a:endParaRPr lang="en-US" sz="2000" b="1" dirty="0">
              <a:latin typeface="Arial" panose="020B0604020202020204" pitchFamily="34" charset="0"/>
              <a:cs typeface="Arial" panose="020B0604020202020204" pitchFamily="34" charset="0"/>
            </a:endParaRPr>
          </a:p>
          <a:p>
            <a:endParaRPr lang="en-IN" sz="2000" b="1" dirty="0">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737F92C8-57D6-58FC-A564-535466096210}"/>
              </a:ext>
            </a:extLst>
          </p:cNvPr>
          <p:cNvSpPr txBox="1"/>
          <p:nvPr/>
        </p:nvSpPr>
        <p:spPr>
          <a:xfrm>
            <a:off x="1140431" y="2074708"/>
            <a:ext cx="9472773" cy="400110"/>
          </a:xfrm>
          <a:prstGeom prst="rect">
            <a:avLst/>
          </a:prstGeom>
          <a:noFill/>
        </p:spPr>
        <p:txBody>
          <a:bodyPr wrap="square" rtlCol="0">
            <a:spAutoFit/>
          </a:bodyPr>
          <a:lstStyle/>
          <a:p>
            <a:pPr algn="ctr"/>
            <a:r>
              <a:rPr lang="en-US" sz="2000" b="1" dirty="0">
                <a:latin typeface="Arial" panose="020B0604020202020204" pitchFamily="34" charset="0"/>
                <a:cs typeface="Arial" panose="020B0604020202020204" pitchFamily="34" charset="0"/>
              </a:rPr>
              <a:t>PAPER NAME – </a:t>
            </a:r>
            <a:r>
              <a:rPr lang="en-US" sz="2000" b="1" dirty="0">
                <a:solidFill>
                  <a:schemeClr val="accent1"/>
                </a:solidFill>
                <a:latin typeface="Arial" panose="020B0604020202020204" pitchFamily="34" charset="0"/>
                <a:cs typeface="Arial" panose="020B0604020202020204" pitchFamily="34" charset="0"/>
              </a:rPr>
              <a:t>MACROECONOMICS II</a:t>
            </a:r>
            <a:endParaRPr lang="en-IN" sz="2000" b="1" dirty="0">
              <a:solidFill>
                <a:srgbClr val="0070C0"/>
              </a:solidFill>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A2843ED5-3A30-F0B6-C65D-D61215C16099}"/>
              </a:ext>
            </a:extLst>
          </p:cNvPr>
          <p:cNvSpPr txBox="1"/>
          <p:nvPr/>
        </p:nvSpPr>
        <p:spPr>
          <a:xfrm>
            <a:off x="3493212" y="4706197"/>
            <a:ext cx="6585735" cy="1200329"/>
          </a:xfrm>
          <a:prstGeom prst="rect">
            <a:avLst/>
          </a:prstGeom>
          <a:noFill/>
        </p:spPr>
        <p:txBody>
          <a:bodyPr wrap="square" rtlCol="0">
            <a:spAutoFit/>
          </a:bodyPr>
          <a:lstStyle/>
          <a:p>
            <a:r>
              <a:rPr lang="en-US" dirty="0"/>
              <a:t>PREPARED BY</a:t>
            </a:r>
          </a:p>
          <a:p>
            <a:r>
              <a:rPr lang="en-US" dirty="0"/>
              <a:t>DR. KAMALIKA CHAKRABORTY</a:t>
            </a:r>
          </a:p>
          <a:p>
            <a:r>
              <a:rPr lang="en-US" dirty="0"/>
              <a:t>ASSISTANT PROFESSOR (DEPARTMENT OF ECONOMICS)</a:t>
            </a:r>
          </a:p>
          <a:p>
            <a:r>
              <a:rPr lang="en-US" dirty="0"/>
              <a:t>KHATRA ADIBASI MAHAVIDYALAYA, BANKURA, WEST BENGAL</a:t>
            </a:r>
            <a:endParaRPr lang="en-IN" dirty="0"/>
          </a:p>
        </p:txBody>
      </p:sp>
      <p:pic>
        <p:nvPicPr>
          <p:cNvPr id="7" name="Picture 2" descr="Khatra Adibasi Mahavidyalaya, Bankura, Bankura, West Bengal, India, Group  ID:- Contact Address, Phone, EMail, Website, Courses Offered, Admission">
            <a:extLst>
              <a:ext uri="{FF2B5EF4-FFF2-40B4-BE49-F238E27FC236}">
                <a16:creationId xmlns:a16="http://schemas.microsoft.com/office/drawing/2014/main" id="{435D2DC6-85DA-77C0-B98B-ECA5E26556E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53471" y="159166"/>
            <a:ext cx="2138469" cy="1423054"/>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41CA8877-2C73-769E-F570-D8B59CE558CF}"/>
              </a:ext>
            </a:extLst>
          </p:cNvPr>
          <p:cNvSpPr txBox="1"/>
          <p:nvPr/>
        </p:nvSpPr>
        <p:spPr>
          <a:xfrm>
            <a:off x="4274050" y="3980243"/>
            <a:ext cx="3380196" cy="369332"/>
          </a:xfrm>
          <a:prstGeom prst="rect">
            <a:avLst/>
          </a:prstGeom>
          <a:noFill/>
        </p:spPr>
        <p:txBody>
          <a:bodyPr wrap="square" rtlCol="0">
            <a:spAutoFit/>
          </a:bodyPr>
          <a:lstStyle/>
          <a:p>
            <a:r>
              <a:rPr lang="en-IN" dirty="0"/>
              <a:t>DATE OF LECTURE:  18/05/2023</a:t>
            </a:r>
          </a:p>
        </p:txBody>
      </p:sp>
      <p:sp>
        <p:nvSpPr>
          <p:cNvPr id="9" name="TextBox 8">
            <a:extLst>
              <a:ext uri="{FF2B5EF4-FFF2-40B4-BE49-F238E27FC236}">
                <a16:creationId xmlns:a16="http://schemas.microsoft.com/office/drawing/2014/main" id="{91212746-228A-1049-E1BA-3A27048ACE51}"/>
              </a:ext>
            </a:extLst>
          </p:cNvPr>
          <p:cNvSpPr txBox="1"/>
          <p:nvPr/>
        </p:nvSpPr>
        <p:spPr>
          <a:xfrm>
            <a:off x="2958957" y="1712112"/>
            <a:ext cx="6924782" cy="400110"/>
          </a:xfrm>
          <a:prstGeom prst="rect">
            <a:avLst/>
          </a:prstGeom>
          <a:noFill/>
        </p:spPr>
        <p:txBody>
          <a:bodyPr wrap="square" rtlCol="0">
            <a:spAutoFit/>
          </a:bodyPr>
          <a:lstStyle/>
          <a:p>
            <a:r>
              <a:rPr lang="en-IN" sz="2000" b="1" dirty="0">
                <a:latin typeface="Arial" panose="020B0604020202020204" pitchFamily="34" charset="0"/>
                <a:cs typeface="Arial" panose="020B0604020202020204" pitchFamily="34" charset="0"/>
              </a:rPr>
              <a:t>COURSE: B.Sc. (PROGRAMME) IN ECONOMICS</a:t>
            </a:r>
          </a:p>
        </p:txBody>
      </p:sp>
    </p:spTree>
    <p:extLst>
      <p:ext uri="{BB962C8B-B14F-4D97-AF65-F5344CB8AC3E}">
        <p14:creationId xmlns:p14="http://schemas.microsoft.com/office/powerpoint/2010/main" val="33679806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6BD9DB09-1700-0429-7B54-0C384B434582}"/>
              </a:ext>
            </a:extLst>
          </p:cNvPr>
          <p:cNvSpPr txBox="1"/>
          <p:nvPr/>
        </p:nvSpPr>
        <p:spPr>
          <a:xfrm flipH="1">
            <a:off x="4247849" y="565079"/>
            <a:ext cx="3036528" cy="523220"/>
          </a:xfrm>
          <a:prstGeom prst="rect">
            <a:avLst/>
          </a:prstGeom>
          <a:noFill/>
        </p:spPr>
        <p:txBody>
          <a:bodyPr wrap="square" rtlCol="0">
            <a:spAutoFit/>
          </a:bodyPr>
          <a:lstStyle/>
          <a:p>
            <a:pPr algn="just"/>
            <a:r>
              <a:rPr lang="en-IN" sz="2800" b="1" dirty="0"/>
              <a:t>FISCAL POLICY</a:t>
            </a:r>
          </a:p>
        </p:txBody>
      </p:sp>
      <p:sp>
        <p:nvSpPr>
          <p:cNvPr id="6" name="TextBox 5">
            <a:extLst>
              <a:ext uri="{FF2B5EF4-FFF2-40B4-BE49-F238E27FC236}">
                <a16:creationId xmlns:a16="http://schemas.microsoft.com/office/drawing/2014/main" id="{398C8864-CAFA-C5E2-15C2-BC55B96FA133}"/>
              </a:ext>
            </a:extLst>
          </p:cNvPr>
          <p:cNvSpPr txBox="1"/>
          <p:nvPr/>
        </p:nvSpPr>
        <p:spPr>
          <a:xfrm>
            <a:off x="788541" y="1249587"/>
            <a:ext cx="10502758" cy="1569660"/>
          </a:xfrm>
          <a:prstGeom prst="rect">
            <a:avLst/>
          </a:prstGeom>
          <a:noFill/>
        </p:spPr>
        <p:txBody>
          <a:bodyPr wrap="square">
            <a:spAutoFit/>
          </a:bodyPr>
          <a:lstStyle/>
          <a:p>
            <a:pPr algn="just"/>
            <a:r>
              <a:rPr lang="en-IN" sz="2400" dirty="0"/>
              <a:t>Fiscal Policy refers to the use of government expenditure and taxation policies to influence macroeconomic conditions in the economy, particularly employment, inflation, and macroeconomic variables such as aggregate demand for goods and services. These policy actions are undertaken to mainly stabilize the economy.</a:t>
            </a:r>
            <a:endParaRPr lang="en-IN" dirty="0"/>
          </a:p>
        </p:txBody>
      </p:sp>
      <p:sp>
        <p:nvSpPr>
          <p:cNvPr id="7" name="TextBox 6">
            <a:extLst>
              <a:ext uri="{FF2B5EF4-FFF2-40B4-BE49-F238E27FC236}">
                <a16:creationId xmlns:a16="http://schemas.microsoft.com/office/drawing/2014/main" id="{06FE7BED-C91A-5B68-F03C-860AA9F83D15}"/>
              </a:ext>
            </a:extLst>
          </p:cNvPr>
          <p:cNvSpPr txBox="1"/>
          <p:nvPr/>
        </p:nvSpPr>
        <p:spPr>
          <a:xfrm flipH="1">
            <a:off x="1171254" y="3167390"/>
            <a:ext cx="5476126" cy="523220"/>
          </a:xfrm>
          <a:prstGeom prst="rect">
            <a:avLst/>
          </a:prstGeom>
          <a:noFill/>
        </p:spPr>
        <p:txBody>
          <a:bodyPr wrap="square" rtlCol="0">
            <a:spAutoFit/>
          </a:bodyPr>
          <a:lstStyle/>
          <a:p>
            <a:pPr algn="just"/>
            <a:r>
              <a:rPr lang="en-IN" sz="2800" b="1" dirty="0"/>
              <a:t>OBJECTIVES OF FISCAL POLICY</a:t>
            </a:r>
          </a:p>
        </p:txBody>
      </p:sp>
      <p:sp>
        <p:nvSpPr>
          <p:cNvPr id="9" name="TextBox 8">
            <a:extLst>
              <a:ext uri="{FF2B5EF4-FFF2-40B4-BE49-F238E27FC236}">
                <a16:creationId xmlns:a16="http://schemas.microsoft.com/office/drawing/2014/main" id="{358F05C1-9C34-85ED-1B5E-0FE7302EDC16}"/>
              </a:ext>
            </a:extLst>
          </p:cNvPr>
          <p:cNvSpPr txBox="1"/>
          <p:nvPr/>
        </p:nvSpPr>
        <p:spPr>
          <a:xfrm>
            <a:off x="1171254" y="3807046"/>
            <a:ext cx="6097712" cy="461665"/>
          </a:xfrm>
          <a:prstGeom prst="rect">
            <a:avLst/>
          </a:prstGeom>
          <a:noFill/>
        </p:spPr>
        <p:txBody>
          <a:bodyPr wrap="square">
            <a:spAutoFit/>
          </a:bodyPr>
          <a:lstStyle/>
          <a:p>
            <a:pPr marL="285750" indent="-285750">
              <a:buFont typeface="Wingdings" panose="05000000000000000000" pitchFamily="2" charset="2"/>
              <a:buChar char="Ø"/>
            </a:pPr>
            <a:r>
              <a:rPr lang="en-IN" sz="2400" dirty="0"/>
              <a:t>Price Stability</a:t>
            </a:r>
          </a:p>
        </p:txBody>
      </p:sp>
      <p:sp>
        <p:nvSpPr>
          <p:cNvPr id="10" name="TextBox 9">
            <a:extLst>
              <a:ext uri="{FF2B5EF4-FFF2-40B4-BE49-F238E27FC236}">
                <a16:creationId xmlns:a16="http://schemas.microsoft.com/office/drawing/2014/main" id="{33064E8D-A1A1-2429-2D88-FA92CB4EEF09}"/>
              </a:ext>
            </a:extLst>
          </p:cNvPr>
          <p:cNvSpPr txBox="1"/>
          <p:nvPr/>
        </p:nvSpPr>
        <p:spPr>
          <a:xfrm>
            <a:off x="1171254" y="4678409"/>
            <a:ext cx="2822570" cy="461665"/>
          </a:xfrm>
          <a:prstGeom prst="rect">
            <a:avLst/>
          </a:prstGeom>
          <a:noFill/>
        </p:spPr>
        <p:txBody>
          <a:bodyPr wrap="square" rtlCol="0">
            <a:spAutoFit/>
          </a:bodyPr>
          <a:lstStyle/>
          <a:p>
            <a:pPr marL="285750" indent="-285750">
              <a:buFont typeface="Wingdings" panose="05000000000000000000" pitchFamily="2" charset="2"/>
              <a:buChar char="Ø"/>
            </a:pPr>
            <a:r>
              <a:rPr lang="en-IN" sz="2400" dirty="0"/>
              <a:t>Economic Growth</a:t>
            </a:r>
          </a:p>
        </p:txBody>
      </p:sp>
      <p:sp>
        <p:nvSpPr>
          <p:cNvPr id="11" name="TextBox 10">
            <a:extLst>
              <a:ext uri="{FF2B5EF4-FFF2-40B4-BE49-F238E27FC236}">
                <a16:creationId xmlns:a16="http://schemas.microsoft.com/office/drawing/2014/main" id="{9EB9E7B1-7375-FE2E-8D1A-5B1A7342D6CB}"/>
              </a:ext>
            </a:extLst>
          </p:cNvPr>
          <p:cNvSpPr txBox="1"/>
          <p:nvPr/>
        </p:nvSpPr>
        <p:spPr>
          <a:xfrm>
            <a:off x="1171254" y="5377580"/>
            <a:ext cx="2822570" cy="461665"/>
          </a:xfrm>
          <a:prstGeom prst="rect">
            <a:avLst/>
          </a:prstGeom>
          <a:noFill/>
        </p:spPr>
        <p:txBody>
          <a:bodyPr wrap="square" rtlCol="0">
            <a:spAutoFit/>
          </a:bodyPr>
          <a:lstStyle/>
          <a:p>
            <a:pPr marL="285750" indent="-285750">
              <a:buFont typeface="Wingdings" panose="05000000000000000000" pitchFamily="2" charset="2"/>
              <a:buChar char="Ø"/>
            </a:pPr>
            <a:r>
              <a:rPr lang="en-IN" sz="2400" dirty="0"/>
              <a:t>Full Employment</a:t>
            </a:r>
          </a:p>
        </p:txBody>
      </p:sp>
    </p:spTree>
    <p:extLst>
      <p:ext uri="{BB962C8B-B14F-4D97-AF65-F5344CB8AC3E}">
        <p14:creationId xmlns:p14="http://schemas.microsoft.com/office/powerpoint/2010/main" val="36603940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A46D2E44-AE9D-C069-D5E0-8DFDAE22C602}"/>
              </a:ext>
            </a:extLst>
          </p:cNvPr>
          <p:cNvSpPr txBox="1"/>
          <p:nvPr/>
        </p:nvSpPr>
        <p:spPr>
          <a:xfrm>
            <a:off x="852755" y="410966"/>
            <a:ext cx="3783087" cy="523220"/>
          </a:xfrm>
          <a:prstGeom prst="rect">
            <a:avLst/>
          </a:prstGeom>
          <a:noFill/>
        </p:spPr>
        <p:txBody>
          <a:bodyPr wrap="square" rtlCol="0">
            <a:spAutoFit/>
          </a:bodyPr>
          <a:lstStyle/>
          <a:p>
            <a:r>
              <a:rPr lang="en-IN" sz="2800" b="1" dirty="0"/>
              <a:t>TYPES OF FISCAL POLICY</a:t>
            </a:r>
          </a:p>
        </p:txBody>
      </p:sp>
      <p:sp>
        <p:nvSpPr>
          <p:cNvPr id="5" name="TextBox 4">
            <a:extLst>
              <a:ext uri="{FF2B5EF4-FFF2-40B4-BE49-F238E27FC236}">
                <a16:creationId xmlns:a16="http://schemas.microsoft.com/office/drawing/2014/main" id="{6A4E6F85-C6DF-F3A2-DC60-9C9AA94F1E7C}"/>
              </a:ext>
            </a:extLst>
          </p:cNvPr>
          <p:cNvSpPr txBox="1"/>
          <p:nvPr/>
        </p:nvSpPr>
        <p:spPr>
          <a:xfrm>
            <a:off x="852755" y="1263721"/>
            <a:ext cx="4212692" cy="1938992"/>
          </a:xfrm>
          <a:prstGeom prst="rect">
            <a:avLst/>
          </a:prstGeom>
          <a:noFill/>
        </p:spPr>
        <p:txBody>
          <a:bodyPr wrap="none" rtlCol="0">
            <a:spAutoFit/>
          </a:bodyPr>
          <a:lstStyle/>
          <a:p>
            <a:pPr marL="285750" indent="-285750">
              <a:buFont typeface="Wingdings" panose="05000000000000000000" pitchFamily="2" charset="2"/>
              <a:buChar char="ü"/>
            </a:pPr>
            <a:r>
              <a:rPr lang="en-IN" sz="2400" dirty="0"/>
              <a:t>Expansionary Fiscal Policy</a:t>
            </a:r>
          </a:p>
          <a:p>
            <a:pPr algn="just" fontAlgn="base">
              <a:buFont typeface="Arial" panose="020B0604020202020204" pitchFamily="34" charset="0"/>
              <a:buChar char="•"/>
            </a:pPr>
            <a:r>
              <a:rPr lang="en-US" sz="2400" b="1" i="1" dirty="0">
                <a:solidFill>
                  <a:srgbClr val="273239"/>
                </a:solidFill>
                <a:effectLst/>
                <a:latin typeface="Calibri" panose="020F0502020204030204" pitchFamily="34" charset="0"/>
                <a:ea typeface="Calibri" panose="020F0502020204030204" pitchFamily="34" charset="0"/>
                <a:cs typeface="Calibri" panose="020F0502020204030204" pitchFamily="34" charset="0"/>
              </a:rPr>
              <a:t>Increase government spending</a:t>
            </a:r>
            <a:endParaRPr lang="en-US" sz="2400" b="0" i="1" dirty="0">
              <a:solidFill>
                <a:srgbClr val="273239"/>
              </a:solidFill>
              <a:effectLst/>
              <a:latin typeface="Calibri" panose="020F0502020204030204" pitchFamily="34" charset="0"/>
              <a:ea typeface="Calibri" panose="020F0502020204030204" pitchFamily="34" charset="0"/>
              <a:cs typeface="Calibri" panose="020F0502020204030204" pitchFamily="34" charset="0"/>
            </a:endParaRPr>
          </a:p>
          <a:p>
            <a:pPr algn="just" fontAlgn="base">
              <a:buFont typeface="Arial" panose="020B0604020202020204" pitchFamily="34" charset="0"/>
              <a:buChar char="•"/>
            </a:pPr>
            <a:r>
              <a:rPr lang="en-US" sz="2400" b="1" i="1" dirty="0">
                <a:solidFill>
                  <a:srgbClr val="273239"/>
                </a:solidFill>
                <a:effectLst/>
                <a:latin typeface="Calibri" panose="020F0502020204030204" pitchFamily="34" charset="0"/>
                <a:ea typeface="Calibri" panose="020F0502020204030204" pitchFamily="34" charset="0"/>
                <a:cs typeface="Calibri" panose="020F0502020204030204" pitchFamily="34" charset="0"/>
              </a:rPr>
              <a:t>Reduce taxes</a:t>
            </a:r>
            <a:endParaRPr lang="en-US" sz="2400" b="0" i="1" dirty="0">
              <a:solidFill>
                <a:srgbClr val="273239"/>
              </a:solidFill>
              <a:effectLst/>
              <a:latin typeface="Calibri" panose="020F0502020204030204" pitchFamily="34" charset="0"/>
              <a:ea typeface="Calibri" panose="020F0502020204030204" pitchFamily="34" charset="0"/>
              <a:cs typeface="Calibri" panose="020F0502020204030204" pitchFamily="34" charset="0"/>
            </a:endParaRPr>
          </a:p>
          <a:p>
            <a:pPr algn="just" fontAlgn="base">
              <a:buFont typeface="Arial" panose="020B0604020202020204" pitchFamily="34" charset="0"/>
              <a:buChar char="•"/>
            </a:pPr>
            <a:r>
              <a:rPr lang="en-US" sz="2400" b="1" i="1" dirty="0">
                <a:solidFill>
                  <a:srgbClr val="273239"/>
                </a:solidFill>
                <a:effectLst/>
                <a:latin typeface="Calibri" panose="020F0502020204030204" pitchFamily="34" charset="0"/>
                <a:ea typeface="Calibri" panose="020F0502020204030204" pitchFamily="34" charset="0"/>
                <a:cs typeface="Calibri" panose="020F0502020204030204" pitchFamily="34" charset="0"/>
              </a:rPr>
              <a:t>Implement transfer payments</a:t>
            </a:r>
            <a:endParaRPr lang="en-US" sz="2400" b="0" i="1" dirty="0">
              <a:solidFill>
                <a:srgbClr val="273239"/>
              </a:solidFill>
              <a:effectLst/>
              <a:latin typeface="Calibri" panose="020F0502020204030204" pitchFamily="34" charset="0"/>
              <a:ea typeface="Calibri" panose="020F0502020204030204" pitchFamily="34" charset="0"/>
              <a:cs typeface="Calibri" panose="020F0502020204030204" pitchFamily="34" charset="0"/>
            </a:endParaRPr>
          </a:p>
          <a:p>
            <a:endParaRPr lang="en-IN" sz="2400" dirty="0"/>
          </a:p>
        </p:txBody>
      </p:sp>
      <p:sp>
        <p:nvSpPr>
          <p:cNvPr id="6" name="TextBox 5">
            <a:extLst>
              <a:ext uri="{FF2B5EF4-FFF2-40B4-BE49-F238E27FC236}">
                <a16:creationId xmlns:a16="http://schemas.microsoft.com/office/drawing/2014/main" id="{245D5669-CAA6-9A94-ECFE-065359D4F1C5}"/>
              </a:ext>
            </a:extLst>
          </p:cNvPr>
          <p:cNvSpPr txBox="1"/>
          <p:nvPr/>
        </p:nvSpPr>
        <p:spPr>
          <a:xfrm>
            <a:off x="873303" y="3202713"/>
            <a:ext cx="3871188" cy="461665"/>
          </a:xfrm>
          <a:prstGeom prst="rect">
            <a:avLst/>
          </a:prstGeom>
          <a:noFill/>
        </p:spPr>
        <p:txBody>
          <a:bodyPr wrap="square" rtlCol="0">
            <a:spAutoFit/>
          </a:bodyPr>
          <a:lstStyle/>
          <a:p>
            <a:pPr marL="285750" indent="-285750">
              <a:buFont typeface="Wingdings" panose="05000000000000000000" pitchFamily="2" charset="2"/>
              <a:buChar char="ü"/>
            </a:pPr>
            <a:r>
              <a:rPr lang="en-IN" sz="2400" dirty="0"/>
              <a:t>Contractionary Fiscal Policy</a:t>
            </a:r>
          </a:p>
        </p:txBody>
      </p:sp>
      <p:sp>
        <p:nvSpPr>
          <p:cNvPr id="7" name="TextBox 6">
            <a:extLst>
              <a:ext uri="{FF2B5EF4-FFF2-40B4-BE49-F238E27FC236}">
                <a16:creationId xmlns:a16="http://schemas.microsoft.com/office/drawing/2014/main" id="{A51950BA-AE34-2100-6A3F-6B65EC999145}"/>
              </a:ext>
            </a:extLst>
          </p:cNvPr>
          <p:cNvSpPr txBox="1"/>
          <p:nvPr/>
        </p:nvSpPr>
        <p:spPr>
          <a:xfrm>
            <a:off x="873303" y="5486579"/>
            <a:ext cx="2949269" cy="461665"/>
          </a:xfrm>
          <a:prstGeom prst="rect">
            <a:avLst/>
          </a:prstGeom>
          <a:noFill/>
        </p:spPr>
        <p:txBody>
          <a:bodyPr wrap="none" rtlCol="0">
            <a:spAutoFit/>
          </a:bodyPr>
          <a:lstStyle/>
          <a:p>
            <a:pPr marL="285750" indent="-285750">
              <a:buFont typeface="Wingdings" panose="05000000000000000000" pitchFamily="2" charset="2"/>
              <a:buChar char="ü"/>
            </a:pPr>
            <a:r>
              <a:rPr lang="en-IN" sz="2400" dirty="0"/>
              <a:t>Neutral Fiscal Policy</a:t>
            </a:r>
          </a:p>
        </p:txBody>
      </p:sp>
      <p:sp>
        <p:nvSpPr>
          <p:cNvPr id="14" name="TextBox 13">
            <a:extLst>
              <a:ext uri="{FF2B5EF4-FFF2-40B4-BE49-F238E27FC236}">
                <a16:creationId xmlns:a16="http://schemas.microsoft.com/office/drawing/2014/main" id="{4A250211-C7DF-3110-AD92-0C55F426BCEA}"/>
              </a:ext>
            </a:extLst>
          </p:cNvPr>
          <p:cNvSpPr txBox="1"/>
          <p:nvPr/>
        </p:nvSpPr>
        <p:spPr>
          <a:xfrm>
            <a:off x="976045" y="3869211"/>
            <a:ext cx="6097712" cy="1200329"/>
          </a:xfrm>
          <a:prstGeom prst="rect">
            <a:avLst/>
          </a:prstGeom>
          <a:noFill/>
        </p:spPr>
        <p:txBody>
          <a:bodyPr wrap="square">
            <a:spAutoFit/>
          </a:bodyPr>
          <a:lstStyle/>
          <a:p>
            <a:pPr algn="just" fontAlgn="base">
              <a:buFont typeface="Arial" panose="020B0604020202020204" pitchFamily="34" charset="0"/>
              <a:buChar char="•"/>
            </a:pPr>
            <a:r>
              <a:rPr lang="en-US" sz="2400" b="1" i="1" dirty="0">
                <a:solidFill>
                  <a:srgbClr val="273239"/>
                </a:solidFill>
                <a:effectLst/>
                <a:latin typeface="Calibri" panose="020F0502020204030204" pitchFamily="34" charset="0"/>
                <a:ea typeface="Calibri" panose="020F0502020204030204" pitchFamily="34" charset="0"/>
                <a:cs typeface="Calibri" panose="020F0502020204030204" pitchFamily="34" charset="0"/>
              </a:rPr>
              <a:t>Reduce government spending</a:t>
            </a:r>
            <a:endParaRPr lang="en-US" sz="2400" b="1" i="1" dirty="0">
              <a:solidFill>
                <a:srgbClr val="273239"/>
              </a:solidFill>
              <a:latin typeface="Calibri" panose="020F0502020204030204" pitchFamily="34" charset="0"/>
              <a:ea typeface="Calibri" panose="020F0502020204030204" pitchFamily="34" charset="0"/>
              <a:cs typeface="Calibri" panose="020F0502020204030204" pitchFamily="34" charset="0"/>
            </a:endParaRPr>
          </a:p>
          <a:p>
            <a:pPr algn="just" fontAlgn="base">
              <a:buFont typeface="Arial" panose="020B0604020202020204" pitchFamily="34" charset="0"/>
              <a:buChar char="•"/>
            </a:pPr>
            <a:r>
              <a:rPr lang="en-US" sz="2400" b="1" i="1" dirty="0">
                <a:solidFill>
                  <a:srgbClr val="273239"/>
                </a:solidFill>
                <a:effectLst/>
                <a:latin typeface="Calibri" panose="020F0502020204030204" pitchFamily="34" charset="0"/>
                <a:ea typeface="Calibri" panose="020F0502020204030204" pitchFamily="34" charset="0"/>
                <a:cs typeface="Calibri" panose="020F0502020204030204" pitchFamily="34" charset="0"/>
              </a:rPr>
              <a:t>Tax increases</a:t>
            </a:r>
          </a:p>
          <a:p>
            <a:pPr algn="just" fontAlgn="base">
              <a:buFont typeface="Arial" panose="020B0604020202020204" pitchFamily="34" charset="0"/>
              <a:buChar char="•"/>
            </a:pPr>
            <a:r>
              <a:rPr lang="en-US" sz="2400" b="1" i="1" dirty="0">
                <a:solidFill>
                  <a:srgbClr val="273239"/>
                </a:solidFill>
                <a:effectLst/>
                <a:latin typeface="Calibri" panose="020F0502020204030204" pitchFamily="34" charset="0"/>
                <a:ea typeface="Calibri" panose="020F0502020204030204" pitchFamily="34" charset="0"/>
                <a:cs typeface="Calibri" panose="020F0502020204030204" pitchFamily="34" charset="0"/>
              </a:rPr>
              <a:t>Implement austerity measures</a:t>
            </a:r>
            <a:endParaRPr lang="en-US" sz="2400" b="0" i="1" dirty="0">
              <a:solidFill>
                <a:srgbClr val="273239"/>
              </a:solidFill>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1436515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9840410B-8D3E-F7B1-36D1-4CAFCF7F3CF4}"/>
              </a:ext>
            </a:extLst>
          </p:cNvPr>
          <p:cNvGrpSpPr/>
          <p:nvPr/>
        </p:nvGrpSpPr>
        <p:grpSpPr>
          <a:xfrm>
            <a:off x="688368" y="1056388"/>
            <a:ext cx="6459493" cy="3007005"/>
            <a:chOff x="1037690" y="3645476"/>
            <a:chExt cx="6459493" cy="3007005"/>
          </a:xfrm>
        </p:grpSpPr>
        <p:sp>
          <p:nvSpPr>
            <p:cNvPr id="5" name="TextBox 4">
              <a:extLst>
                <a:ext uri="{FF2B5EF4-FFF2-40B4-BE49-F238E27FC236}">
                  <a16:creationId xmlns:a16="http://schemas.microsoft.com/office/drawing/2014/main" id="{B67210D4-5BBA-4A47-9946-AEDED82DC01C}"/>
                </a:ext>
              </a:extLst>
            </p:cNvPr>
            <p:cNvSpPr txBox="1"/>
            <p:nvPr/>
          </p:nvSpPr>
          <p:spPr>
            <a:xfrm>
              <a:off x="1078787" y="3645476"/>
              <a:ext cx="6418396" cy="523220"/>
            </a:xfrm>
            <a:prstGeom prst="rect">
              <a:avLst/>
            </a:prstGeom>
            <a:noFill/>
          </p:spPr>
          <p:txBody>
            <a:bodyPr wrap="square" rtlCol="0">
              <a:spAutoFit/>
            </a:bodyPr>
            <a:lstStyle/>
            <a:p>
              <a:r>
                <a:rPr lang="en-IN" sz="2800" b="1" dirty="0"/>
                <a:t>INSTRUMENTS OF FISCAL POLICY</a:t>
              </a:r>
            </a:p>
          </p:txBody>
        </p:sp>
        <p:sp>
          <p:nvSpPr>
            <p:cNvPr id="6" name="TextBox 5">
              <a:extLst>
                <a:ext uri="{FF2B5EF4-FFF2-40B4-BE49-F238E27FC236}">
                  <a16:creationId xmlns:a16="http://schemas.microsoft.com/office/drawing/2014/main" id="{71CA2443-B7F2-0858-0A17-C876928CF2CF}"/>
                </a:ext>
              </a:extLst>
            </p:cNvPr>
            <p:cNvSpPr txBox="1"/>
            <p:nvPr/>
          </p:nvSpPr>
          <p:spPr>
            <a:xfrm>
              <a:off x="1037690" y="4341415"/>
              <a:ext cx="3684085" cy="461665"/>
            </a:xfrm>
            <a:prstGeom prst="rect">
              <a:avLst/>
            </a:prstGeom>
            <a:noFill/>
          </p:spPr>
          <p:txBody>
            <a:bodyPr wrap="none" rtlCol="0">
              <a:spAutoFit/>
            </a:bodyPr>
            <a:lstStyle/>
            <a:p>
              <a:pPr marL="285750" indent="-285750">
                <a:buFont typeface="Wingdings" panose="05000000000000000000" pitchFamily="2" charset="2"/>
                <a:buChar char="v"/>
              </a:pPr>
              <a:r>
                <a:rPr lang="en-IN" sz="2400" dirty="0"/>
                <a:t> Government expenditure</a:t>
              </a:r>
            </a:p>
          </p:txBody>
        </p:sp>
        <p:sp>
          <p:nvSpPr>
            <p:cNvPr id="7" name="TextBox 6">
              <a:extLst>
                <a:ext uri="{FF2B5EF4-FFF2-40B4-BE49-F238E27FC236}">
                  <a16:creationId xmlns:a16="http://schemas.microsoft.com/office/drawing/2014/main" id="{F006AF07-2C55-882D-6766-DB0CDB3C9350}"/>
                </a:ext>
              </a:extLst>
            </p:cNvPr>
            <p:cNvSpPr txBox="1"/>
            <p:nvPr/>
          </p:nvSpPr>
          <p:spPr>
            <a:xfrm>
              <a:off x="1078787" y="6190816"/>
              <a:ext cx="1970668" cy="461665"/>
            </a:xfrm>
            <a:prstGeom prst="rect">
              <a:avLst/>
            </a:prstGeom>
            <a:noFill/>
          </p:spPr>
          <p:txBody>
            <a:bodyPr wrap="none" rtlCol="0">
              <a:spAutoFit/>
            </a:bodyPr>
            <a:lstStyle/>
            <a:p>
              <a:pPr marL="285750" indent="-285750">
                <a:buFont typeface="Wingdings" panose="05000000000000000000" pitchFamily="2" charset="2"/>
                <a:buChar char="v"/>
              </a:pPr>
              <a:r>
                <a:rPr lang="en-IN" sz="2400" dirty="0"/>
                <a:t>Public Debt </a:t>
              </a:r>
            </a:p>
          </p:txBody>
        </p:sp>
      </p:grpSp>
      <p:sp>
        <p:nvSpPr>
          <p:cNvPr id="8" name="TextBox 7">
            <a:extLst>
              <a:ext uri="{FF2B5EF4-FFF2-40B4-BE49-F238E27FC236}">
                <a16:creationId xmlns:a16="http://schemas.microsoft.com/office/drawing/2014/main" id="{05BC9764-31CC-07C0-C7A6-6EE1AD9CDCDB}"/>
              </a:ext>
            </a:extLst>
          </p:cNvPr>
          <p:cNvSpPr txBox="1"/>
          <p:nvPr/>
        </p:nvSpPr>
        <p:spPr>
          <a:xfrm>
            <a:off x="729465" y="2702275"/>
            <a:ext cx="1513428" cy="461665"/>
          </a:xfrm>
          <a:prstGeom prst="rect">
            <a:avLst/>
          </a:prstGeom>
          <a:noFill/>
        </p:spPr>
        <p:txBody>
          <a:bodyPr wrap="none" rtlCol="0">
            <a:spAutoFit/>
          </a:bodyPr>
          <a:lstStyle/>
          <a:p>
            <a:pPr marL="285750" indent="-285750">
              <a:buFont typeface="Wingdings" panose="05000000000000000000" pitchFamily="2" charset="2"/>
              <a:buChar char="v"/>
            </a:pPr>
            <a:r>
              <a:rPr lang="en-IN" sz="2400" dirty="0"/>
              <a:t>Taxation</a:t>
            </a:r>
          </a:p>
        </p:txBody>
      </p:sp>
    </p:spTree>
    <p:extLst>
      <p:ext uri="{BB962C8B-B14F-4D97-AF65-F5344CB8AC3E}">
        <p14:creationId xmlns:p14="http://schemas.microsoft.com/office/powerpoint/2010/main" val="32531854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EF6E8DBE-2AE8-751A-328C-F386D3A3570A}"/>
              </a:ext>
            </a:extLst>
          </p:cNvPr>
          <p:cNvSpPr txBox="1"/>
          <p:nvPr/>
        </p:nvSpPr>
        <p:spPr>
          <a:xfrm>
            <a:off x="460843" y="1448657"/>
            <a:ext cx="10839236" cy="4524315"/>
          </a:xfrm>
          <a:prstGeom prst="rect">
            <a:avLst/>
          </a:prstGeom>
          <a:noFill/>
        </p:spPr>
        <p:txBody>
          <a:bodyPr wrap="square">
            <a:spAutoFit/>
          </a:bodyPr>
          <a:lstStyle/>
          <a:p>
            <a:pPr algn="l">
              <a:buFont typeface="+mj-lt"/>
              <a:buAutoNum type="arabicPeriod"/>
            </a:pPr>
            <a:r>
              <a:rPr lang="en-US" sz="2400" b="0" i="0" dirty="0">
                <a:solidFill>
                  <a:srgbClr val="212121"/>
                </a:solidFill>
                <a:effectLst/>
                <a:latin typeface="Calibri" panose="020F0502020204030204" pitchFamily="34" charset="0"/>
                <a:ea typeface="Calibri" panose="020F0502020204030204" pitchFamily="34" charset="0"/>
                <a:cs typeface="Calibri" panose="020F0502020204030204" pitchFamily="34" charset="0"/>
              </a:rPr>
              <a:t>Balanced budget.</a:t>
            </a:r>
          </a:p>
          <a:p>
            <a:pPr algn="l">
              <a:buFont typeface="+mj-lt"/>
              <a:buAutoNum type="arabicPeriod"/>
            </a:pPr>
            <a:r>
              <a:rPr lang="en-US" sz="2400" b="0" i="0" dirty="0">
                <a:solidFill>
                  <a:srgbClr val="212121"/>
                </a:solidFill>
                <a:effectLst/>
              </a:rPr>
              <a:t>Surplus budget.</a:t>
            </a:r>
          </a:p>
          <a:p>
            <a:pPr algn="l">
              <a:buFont typeface="+mj-lt"/>
              <a:buAutoNum type="arabicPeriod"/>
            </a:pPr>
            <a:r>
              <a:rPr lang="en-US" sz="2400" b="0" i="0" dirty="0">
                <a:solidFill>
                  <a:srgbClr val="212121"/>
                </a:solidFill>
                <a:effectLst/>
              </a:rPr>
              <a:t>Deficit budget.</a:t>
            </a:r>
          </a:p>
          <a:p>
            <a:pPr algn="l"/>
            <a:endParaRPr lang="en-US" sz="2400" b="0" i="0" dirty="0">
              <a:solidFill>
                <a:srgbClr val="212121"/>
              </a:solidFill>
              <a:effectLst/>
            </a:endParaRPr>
          </a:p>
          <a:p>
            <a:pPr marL="457200" indent="-457200" algn="just">
              <a:buAutoNum type="arabicPeriod"/>
            </a:pPr>
            <a:r>
              <a:rPr lang="en-US" sz="2400" b="1" i="0" dirty="0">
                <a:solidFill>
                  <a:srgbClr val="212121"/>
                </a:solidFill>
                <a:effectLst/>
              </a:rPr>
              <a:t>Balanced budget</a:t>
            </a:r>
            <a:r>
              <a:rPr lang="en-US" sz="2400" b="0" i="0" dirty="0">
                <a:solidFill>
                  <a:srgbClr val="212121"/>
                </a:solidFill>
                <a:effectLst/>
              </a:rPr>
              <a:t> – A government budget is said to be balanced when government receipts and government expenditure are equal.</a:t>
            </a:r>
          </a:p>
          <a:p>
            <a:pPr marL="457200" indent="-457200" algn="just">
              <a:buAutoNum type="arabicPeriod"/>
            </a:pPr>
            <a:endParaRPr lang="en-US" sz="2400" dirty="0">
              <a:solidFill>
                <a:srgbClr val="212121"/>
              </a:solidFill>
            </a:endParaRPr>
          </a:p>
          <a:p>
            <a:pPr marL="457200" indent="-457200" algn="just">
              <a:buAutoNum type="arabicPeriod"/>
            </a:pPr>
            <a:r>
              <a:rPr lang="en-US" sz="2400" b="1" i="0" dirty="0">
                <a:solidFill>
                  <a:srgbClr val="212121"/>
                </a:solidFill>
                <a:effectLst/>
              </a:rPr>
              <a:t> S</a:t>
            </a:r>
            <a:r>
              <a:rPr lang="en-US" sz="2400" b="1" i="0" dirty="0">
                <a:solidFill>
                  <a:srgbClr val="212121"/>
                </a:solidFill>
                <a:effectLst/>
                <a:latin typeface="Gentium Basic"/>
              </a:rPr>
              <a:t>urplus budget</a:t>
            </a:r>
            <a:r>
              <a:rPr lang="en-US" sz="2400" b="0" i="0" dirty="0">
                <a:solidFill>
                  <a:srgbClr val="212121"/>
                </a:solidFill>
                <a:effectLst/>
                <a:latin typeface="Gentium Basic"/>
              </a:rPr>
              <a:t> – When estimated government receipts exceed the estimated government expenditure it is termed as surplus budget. </a:t>
            </a:r>
          </a:p>
          <a:p>
            <a:pPr marL="457200" indent="-457200" algn="just">
              <a:buAutoNum type="arabicPeriod"/>
            </a:pPr>
            <a:endParaRPr lang="en-US" sz="2400" dirty="0">
              <a:solidFill>
                <a:srgbClr val="212121"/>
              </a:solidFill>
              <a:latin typeface="Gentium Basic"/>
            </a:endParaRPr>
          </a:p>
          <a:p>
            <a:pPr marL="457200" indent="-457200" algn="just">
              <a:buAutoNum type="arabicPeriod"/>
            </a:pPr>
            <a:r>
              <a:rPr lang="en-US" sz="2400" b="0" i="0" dirty="0">
                <a:solidFill>
                  <a:srgbClr val="212121"/>
                </a:solidFill>
                <a:effectLst/>
                <a:latin typeface="Gentium Basic"/>
              </a:rPr>
              <a:t> </a:t>
            </a:r>
            <a:r>
              <a:rPr lang="en-US" sz="2400" b="1" i="0" dirty="0">
                <a:solidFill>
                  <a:srgbClr val="212121"/>
                </a:solidFill>
                <a:effectLst/>
                <a:latin typeface="Gentium Basic"/>
              </a:rPr>
              <a:t>Deficit budget </a:t>
            </a:r>
            <a:r>
              <a:rPr lang="en-US" sz="2400" b="0" i="0" dirty="0">
                <a:solidFill>
                  <a:srgbClr val="212121"/>
                </a:solidFill>
                <a:effectLst/>
                <a:latin typeface="Gentium Basic"/>
              </a:rPr>
              <a:t>– When estimated government receipts are less than the government expenditure.</a:t>
            </a:r>
            <a:endParaRPr lang="en-US" sz="2400" b="0" i="0" dirty="0">
              <a:solidFill>
                <a:srgbClr val="212121"/>
              </a:solidFill>
              <a:effectLst/>
            </a:endParaRPr>
          </a:p>
        </p:txBody>
      </p:sp>
      <p:sp>
        <p:nvSpPr>
          <p:cNvPr id="7" name="TextBox 6">
            <a:extLst>
              <a:ext uri="{FF2B5EF4-FFF2-40B4-BE49-F238E27FC236}">
                <a16:creationId xmlns:a16="http://schemas.microsoft.com/office/drawing/2014/main" id="{DD7F1159-7F9B-4AF3-5DC0-73B32A73CA38}"/>
              </a:ext>
            </a:extLst>
          </p:cNvPr>
          <p:cNvSpPr txBox="1"/>
          <p:nvPr/>
        </p:nvSpPr>
        <p:spPr>
          <a:xfrm>
            <a:off x="708917" y="493160"/>
            <a:ext cx="5171544" cy="523220"/>
          </a:xfrm>
          <a:prstGeom prst="rect">
            <a:avLst/>
          </a:prstGeom>
          <a:noFill/>
        </p:spPr>
        <p:txBody>
          <a:bodyPr wrap="none" rtlCol="0">
            <a:spAutoFit/>
          </a:bodyPr>
          <a:lstStyle/>
          <a:p>
            <a:r>
              <a:rPr lang="en-IN" sz="2800" b="1" dirty="0"/>
              <a:t>TYPES OF GOVERNMENT BUDGET</a:t>
            </a:r>
          </a:p>
        </p:txBody>
      </p:sp>
    </p:spTree>
    <p:extLst>
      <p:ext uri="{BB962C8B-B14F-4D97-AF65-F5344CB8AC3E}">
        <p14:creationId xmlns:p14="http://schemas.microsoft.com/office/powerpoint/2010/main" val="12619978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74C6945-9CFC-0055-D78F-D7EB2A2E4608}"/>
              </a:ext>
            </a:extLst>
          </p:cNvPr>
          <p:cNvSpPr txBox="1"/>
          <p:nvPr/>
        </p:nvSpPr>
        <p:spPr>
          <a:xfrm>
            <a:off x="4972692" y="3059668"/>
            <a:ext cx="2696451" cy="523220"/>
          </a:xfrm>
          <a:prstGeom prst="rect">
            <a:avLst/>
          </a:prstGeom>
          <a:noFill/>
        </p:spPr>
        <p:txBody>
          <a:bodyPr wrap="square" rtlCol="0">
            <a:spAutoFit/>
          </a:bodyPr>
          <a:lstStyle/>
          <a:p>
            <a:r>
              <a:rPr lang="en-IN" sz="2800" b="1" i="1" dirty="0"/>
              <a:t>Thank You</a:t>
            </a:r>
          </a:p>
        </p:txBody>
      </p:sp>
    </p:spTree>
    <p:extLst>
      <p:ext uri="{BB962C8B-B14F-4D97-AF65-F5344CB8AC3E}">
        <p14:creationId xmlns:p14="http://schemas.microsoft.com/office/powerpoint/2010/main" val="10428554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86</TotalTime>
  <Words>223</Words>
  <Application>Microsoft Office PowerPoint</Application>
  <PresentationFormat>Widescreen</PresentationFormat>
  <Paragraphs>44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Gentium Basic</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Kamalika Chakraborty</dc:creator>
  <cp:lastModifiedBy>Kamalika Chakraborty</cp:lastModifiedBy>
  <cp:revision>6</cp:revision>
  <dcterms:created xsi:type="dcterms:W3CDTF">2023-07-08T17:24:01Z</dcterms:created>
  <dcterms:modified xsi:type="dcterms:W3CDTF">2023-07-08T19:16:23Z</dcterms:modified>
</cp:coreProperties>
</file>